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HK Grotesk Light" panose="020B0604020202020204" charset="-18"/>
      <p:regular r:id="rId18"/>
    </p:embeddedFont>
    <p:embeddedFont>
      <p:font typeface="Open Sans" panose="020B0604020202020204" charset="0"/>
      <p:regular r:id="rId19"/>
    </p:embeddedFont>
    <p:embeddedFont>
      <p:font typeface="Open Sans Extra Bold" panose="020B0604020202020204" charset="0"/>
      <p:regular r:id="rId20"/>
    </p:embeddedFont>
    <p:embeddedFont>
      <p:font typeface="Open Sans Light" panose="020B0604020202020204" charset="0"/>
      <p:regular r:id="rId21"/>
    </p:embeddedFont>
    <p:embeddedFont>
      <p:font typeface="True Typewriter PolygloTT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4.png"/><Relationship Id="rId4" Type="http://schemas.openxmlformats.org/officeDocument/2006/relationships/image" Target="../media/image19.jpe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4.jpe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image" Target="../media/image25.jpe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7640" b="2764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29757" y="1065874"/>
            <a:ext cx="16559675" cy="6026579"/>
            <a:chOff x="0" y="0"/>
            <a:chExt cx="22079566" cy="803543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10800000">
              <a:off x="13442435" y="3155459"/>
              <a:ext cx="8637131" cy="487997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t="43822" b="3220"/>
            <a:stretch>
              <a:fillRect/>
            </a:stretch>
          </p:blipFill>
          <p:spPr>
            <a:xfrm>
              <a:off x="0" y="0"/>
              <a:ext cx="18147083" cy="725573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94997" y="0"/>
            <a:ext cx="4737216" cy="213174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-191796">
            <a:off x="2222741" y="2124179"/>
            <a:ext cx="12146246" cy="3578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7"/>
              </a:lnSpc>
            </a:pPr>
            <a:r>
              <a:rPr lang="en-US" sz="14308">
                <a:solidFill>
                  <a:srgbClr val="6D615D"/>
                </a:solidFill>
                <a:latin typeface="True Typewriter PolygloTT"/>
              </a:rPr>
              <a:t>ZADANIA DO WYKONANIA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7640" b="2764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77659" y="-143286"/>
            <a:ext cx="6338401" cy="9161989"/>
            <a:chOff x="0" y="0"/>
            <a:chExt cx="8451201" cy="122159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481629">
              <a:off x="3120942" y="345475"/>
              <a:ext cx="5152249" cy="291102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32618" r="18594"/>
            <a:stretch>
              <a:fillRect/>
            </a:stretch>
          </p:blipFill>
          <p:spPr>
            <a:xfrm rot="293943">
              <a:off x="450280" y="1087538"/>
              <a:ext cx="7055869" cy="10846974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-1454320" y="1701847"/>
            <a:ext cx="6726274" cy="8987489"/>
            <a:chOff x="0" y="0"/>
            <a:chExt cx="8968366" cy="1198331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4554260">
              <a:off x="-11832" y="7410010"/>
              <a:ext cx="6480769" cy="230067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48572" r="8047"/>
            <a:stretch>
              <a:fillRect/>
            </a:stretch>
          </p:blipFill>
          <p:spPr>
            <a:xfrm rot="-490864">
              <a:off x="2842665" y="1707590"/>
              <a:ext cx="5547176" cy="852766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2700000">
              <a:off x="66360" y="1508687"/>
              <a:ext cx="5244825" cy="236017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8206297" y="4116279"/>
            <a:ext cx="9838785" cy="6170721"/>
            <a:chOff x="0" y="0"/>
            <a:chExt cx="13118380" cy="822762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10184380">
              <a:off x="7748070" y="4881022"/>
              <a:ext cx="5152249" cy="291102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/>
            <a:srcRect t="27979"/>
            <a:stretch>
              <a:fillRect/>
            </a:stretch>
          </p:blipFill>
          <p:spPr>
            <a:xfrm>
              <a:off x="328368" y="1016877"/>
              <a:ext cx="12023046" cy="653761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544881">
              <a:off x="140948" y="497032"/>
              <a:ext cx="6480769" cy="2300673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 l="6328" r="6328" b="23170"/>
          <a:stretch>
            <a:fillRect/>
          </a:stretch>
        </p:blipFill>
        <p:spPr>
          <a:xfrm rot="-240199">
            <a:off x="9074099" y="51189"/>
            <a:ext cx="7515665" cy="440736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9239463">
            <a:off x="14911823" y="4281673"/>
            <a:ext cx="4338955" cy="195253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359935">
            <a:off x="11340610" y="-446923"/>
            <a:ext cx="5698230" cy="111115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144000" y="6455807"/>
            <a:ext cx="7869034" cy="2562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spc="191">
                <a:solidFill>
                  <a:srgbClr val="6D615D"/>
                </a:solidFill>
                <a:latin typeface="True Typewriter PolygloTT"/>
              </a:rPr>
              <a:t>OKREŚL PIERWSZĄ GŁOSKĘ I PODZIEL NA SYLABY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7640" b="2764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6370" t="8791" r="25708" b="8224"/>
          <a:stretch>
            <a:fillRect/>
          </a:stretch>
        </p:blipFill>
        <p:spPr>
          <a:xfrm rot="-541089">
            <a:off x="7492397" y="2713595"/>
            <a:ext cx="4133454" cy="47644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7266" t="194" r="1483"/>
          <a:stretch>
            <a:fillRect/>
          </a:stretch>
        </p:blipFill>
        <p:spPr>
          <a:xfrm rot="380888">
            <a:off x="12748240" y="2691159"/>
            <a:ext cx="5239026" cy="57302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43516">
            <a:off x="5454419" y="7784286"/>
            <a:ext cx="7168354" cy="254476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576805" y="-788533"/>
            <a:ext cx="10546622" cy="4808151"/>
            <a:chOff x="0" y="0"/>
            <a:chExt cx="14062162" cy="641086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5745040">
              <a:off x="10711008" y="1283991"/>
              <a:ext cx="4031812" cy="227797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7"/>
            <a:srcRect t="44620" b="4017"/>
            <a:stretch>
              <a:fillRect/>
            </a:stretch>
          </p:blipFill>
          <p:spPr>
            <a:xfrm rot="-356938">
              <a:off x="227995" y="665239"/>
              <a:ext cx="13101145" cy="5080391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 rot="-375848">
            <a:off x="577474" y="647330"/>
            <a:ext cx="8139874" cy="2019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8000">
                <a:solidFill>
                  <a:srgbClr val="6D615D"/>
                </a:solidFill>
                <a:latin typeface="True Typewriter PolygloTT Bold"/>
              </a:rPr>
              <a:t>WYKONAJ DOWOLNĄ PRACĘ PLASTYCZNĄ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l="12650" r="24009"/>
          <a:stretch>
            <a:fillRect/>
          </a:stretch>
        </p:blipFill>
        <p:spPr>
          <a:xfrm rot="-312754">
            <a:off x="870519" y="2733311"/>
            <a:ext cx="5468524" cy="574139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279157" y="7116071"/>
            <a:ext cx="6293939" cy="3384997"/>
            <a:chOff x="0" y="0"/>
            <a:chExt cx="8391918" cy="4513330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4713202" cy="266295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3962479" y="2520082"/>
              <a:ext cx="4429439" cy="1993248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1222116" y="8709295"/>
            <a:ext cx="4765330" cy="55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endParaRPr/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952115">
            <a:off x="14887996" y="8570513"/>
            <a:ext cx="3005032" cy="138231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7656295" y="662560"/>
            <a:ext cx="9582423" cy="93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64"/>
              </a:lnSpc>
            </a:pPr>
            <a:r>
              <a:rPr lang="en-US" sz="6464" spc="193">
                <a:solidFill>
                  <a:srgbClr val="FFFFFF"/>
                </a:solidFill>
                <a:latin typeface="True Typewriter PolygloTT"/>
              </a:rPr>
              <a:t>DO ZOBACZENIA!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7640" b="2764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43516">
            <a:off x="5454419" y="7784286"/>
            <a:ext cx="7168354" cy="254476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76805" y="-788533"/>
            <a:ext cx="10546622" cy="4808151"/>
            <a:chOff x="0" y="0"/>
            <a:chExt cx="14062162" cy="641086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5745040">
              <a:off x="10711008" y="1283991"/>
              <a:ext cx="4031812" cy="227797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t="44620" b="4017"/>
            <a:stretch>
              <a:fillRect/>
            </a:stretch>
          </p:blipFill>
          <p:spPr>
            <a:xfrm rot="-356938">
              <a:off x="227995" y="665239"/>
              <a:ext cx="13101145" cy="5080391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 rot="-375848">
            <a:off x="577474" y="1104558"/>
            <a:ext cx="8139874" cy="1104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8000">
                <a:solidFill>
                  <a:srgbClr val="6D615D"/>
                </a:solidFill>
                <a:latin typeface="True Typewriter PolygloTT Bold"/>
              </a:rPr>
              <a:t>NETOGRAFIA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79157" y="7116071"/>
            <a:ext cx="6293939" cy="3384997"/>
            <a:chOff x="0" y="0"/>
            <a:chExt cx="8391918" cy="451333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4713202" cy="266295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962479" y="2520082"/>
              <a:ext cx="4429439" cy="1993248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952115">
            <a:off x="15852191" y="6896599"/>
            <a:ext cx="3005032" cy="138231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03561" y="4189095"/>
            <a:ext cx="15866476" cy="4535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1"/>
              </a:lnSpc>
            </a:pPr>
            <a:r>
              <a:rPr lang="en-US" sz="3665">
                <a:solidFill>
                  <a:srgbClr val="000000"/>
                </a:solidFill>
                <a:latin typeface="Open Sans Light"/>
              </a:rPr>
              <a:t>https://ekodziecko.com/biedronka</a:t>
            </a:r>
          </a:p>
          <a:p>
            <a:pPr algn="ctr">
              <a:lnSpc>
                <a:spcPts val="5131"/>
              </a:lnSpc>
            </a:pPr>
            <a:endParaRPr lang="en-US" sz="3665">
              <a:solidFill>
                <a:srgbClr val="000000"/>
              </a:solidFill>
              <a:latin typeface="Open Sans Light"/>
            </a:endParaRPr>
          </a:p>
          <a:p>
            <a:pPr algn="ctr">
              <a:lnSpc>
                <a:spcPts val="5131"/>
              </a:lnSpc>
            </a:pPr>
            <a:r>
              <a:rPr lang="en-US" sz="3665">
                <a:solidFill>
                  <a:srgbClr val="000000"/>
                </a:solidFill>
                <a:latin typeface="Open Sans Light"/>
              </a:rPr>
              <a:t>https://ekodziecko.com/laka</a:t>
            </a:r>
          </a:p>
          <a:p>
            <a:pPr algn="ctr">
              <a:lnSpc>
                <a:spcPts val="5131"/>
              </a:lnSpc>
            </a:pPr>
            <a:endParaRPr lang="en-US" sz="3665">
              <a:solidFill>
                <a:srgbClr val="000000"/>
              </a:solidFill>
              <a:latin typeface="Open Sans Light"/>
            </a:endParaRPr>
          </a:p>
          <a:p>
            <a:pPr algn="ctr">
              <a:lnSpc>
                <a:spcPts val="5131"/>
              </a:lnSpc>
            </a:pPr>
            <a:r>
              <a:rPr lang="en-US" sz="3665">
                <a:solidFill>
                  <a:srgbClr val="000000"/>
                </a:solidFill>
                <a:latin typeface="Open Sans Light"/>
              </a:rPr>
              <a:t>https://bigsta.net/tag/pracaplastyczna/</a:t>
            </a:r>
          </a:p>
          <a:p>
            <a:pPr algn="ctr">
              <a:lnSpc>
                <a:spcPts val="5131"/>
              </a:lnSpc>
            </a:pPr>
            <a:endParaRPr lang="en-US" sz="3665">
              <a:solidFill>
                <a:srgbClr val="000000"/>
              </a:solidFill>
              <a:latin typeface="Open Sans Light"/>
            </a:endParaRPr>
          </a:p>
          <a:p>
            <a:pPr algn="ctr">
              <a:lnSpc>
                <a:spcPts val="5131"/>
              </a:lnSpc>
            </a:pPr>
            <a:r>
              <a:rPr lang="en-US" sz="3665">
                <a:solidFill>
                  <a:srgbClr val="000000"/>
                </a:solidFill>
                <a:latin typeface="Open Sans Light"/>
              </a:rPr>
              <a:t>Nowe przygody Olka i Ady, Przewodnik metodyczny cz. 5, MAC Edukacja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7640" b="2764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59935">
            <a:off x="8498039" y="9267554"/>
            <a:ext cx="6895362" cy="134459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656339" y="-451632"/>
            <a:ext cx="8317355" cy="5595132"/>
            <a:chOff x="0" y="0"/>
            <a:chExt cx="11089807" cy="746017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0528851">
              <a:off x="106785" y="4077019"/>
              <a:ext cx="8590087" cy="304948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271148">
              <a:off x="770060" y="291643"/>
              <a:ext cx="7571646" cy="427798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rcRect t="40602"/>
            <a:stretch>
              <a:fillRect/>
            </a:stretch>
          </p:blipFill>
          <p:spPr>
            <a:xfrm rot="-271148">
              <a:off x="1317603" y="1491402"/>
              <a:ext cx="9617243" cy="4312874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 rot="-191796">
            <a:off x="8650795" y="1349321"/>
            <a:ext cx="7095461" cy="1095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7999">
                <a:solidFill>
                  <a:srgbClr val="6D615D"/>
                </a:solidFill>
                <a:latin typeface="True Typewriter PolygloTT"/>
              </a:rPr>
              <a:t>ROZWIĄŻ ZAGADKI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33631" y="5019675"/>
            <a:ext cx="7152410" cy="308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41"/>
              </a:lnSpc>
            </a:pPr>
            <a:r>
              <a:rPr lang="en-US" sz="4094">
                <a:solidFill>
                  <a:srgbClr val="FFFFFF"/>
                </a:solidFill>
                <a:latin typeface="HK Grotesk Light"/>
              </a:rPr>
              <a:t>Błyszczący na jej plecach </a:t>
            </a:r>
          </a:p>
          <a:p>
            <a:pPr>
              <a:lnSpc>
                <a:spcPts val="6141"/>
              </a:lnSpc>
            </a:pPr>
            <a:r>
              <a:rPr lang="en-US" sz="4094">
                <a:solidFill>
                  <a:srgbClr val="FFFFFF"/>
                </a:solidFill>
                <a:latin typeface="HK Grotesk Light"/>
              </a:rPr>
              <a:t>płaszczyk czerwony,</a:t>
            </a:r>
          </a:p>
          <a:p>
            <a:pPr>
              <a:lnSpc>
                <a:spcPts val="6141"/>
              </a:lnSpc>
            </a:pPr>
            <a:r>
              <a:rPr lang="en-US" sz="4094">
                <a:solidFill>
                  <a:srgbClr val="FFFFFF"/>
                </a:solidFill>
                <a:latin typeface="HK Grotesk Light"/>
              </a:rPr>
              <a:t>czarnymi kropkami </a:t>
            </a:r>
          </a:p>
          <a:p>
            <a:pPr>
              <a:lnSpc>
                <a:spcPts val="6141"/>
              </a:lnSpc>
            </a:pPr>
            <a:r>
              <a:rPr lang="en-US" sz="4094">
                <a:solidFill>
                  <a:srgbClr val="FFFFFF"/>
                </a:solidFill>
                <a:latin typeface="HK Grotesk Light"/>
              </a:rPr>
              <a:t>pięknie ozdobiony. (biedronka)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035085"/>
            <a:ext cx="5950232" cy="308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45"/>
              </a:lnSpc>
            </a:pPr>
            <a:r>
              <a:rPr lang="en-US" sz="4097">
                <a:solidFill>
                  <a:srgbClr val="FFFFFF"/>
                </a:solidFill>
                <a:latin typeface="HK Grotesk Light"/>
              </a:rPr>
              <a:t>Ma barwne skrzydła,</a:t>
            </a:r>
          </a:p>
          <a:p>
            <a:pPr>
              <a:lnSpc>
                <a:spcPts val="6145"/>
              </a:lnSpc>
            </a:pPr>
            <a:r>
              <a:rPr lang="en-US" sz="4097">
                <a:solidFill>
                  <a:srgbClr val="FFFFFF"/>
                </a:solidFill>
                <a:latin typeface="HK Grotesk Light"/>
              </a:rPr>
              <a:t>fruwa nad łąką</a:t>
            </a:r>
          </a:p>
          <a:p>
            <a:pPr>
              <a:lnSpc>
                <a:spcPts val="6145"/>
              </a:lnSpc>
            </a:pPr>
            <a:r>
              <a:rPr lang="en-US" sz="4097">
                <a:solidFill>
                  <a:srgbClr val="FFFFFF"/>
                </a:solidFill>
                <a:latin typeface="HK Grotesk Light"/>
              </a:rPr>
              <a:t>i bardzo lubi,</a:t>
            </a:r>
          </a:p>
          <a:p>
            <a:pPr>
              <a:lnSpc>
                <a:spcPts val="6145"/>
              </a:lnSpc>
            </a:pPr>
            <a:r>
              <a:rPr lang="en-US" sz="4097">
                <a:solidFill>
                  <a:srgbClr val="FFFFFF"/>
                </a:solidFill>
                <a:latin typeface="HK Grotesk Light"/>
              </a:rPr>
              <a:t>gdy świeci słonko. (motyl)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6171589"/>
            <a:ext cx="7882099" cy="3086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40"/>
              </a:lnSpc>
            </a:pPr>
            <a:r>
              <a:rPr lang="en-US" sz="4093">
                <a:solidFill>
                  <a:srgbClr val="FFFFFF"/>
                </a:solidFill>
                <a:latin typeface="HK Grotesk Light"/>
              </a:rPr>
              <a:t>Jak się ten owad nazywa?</a:t>
            </a:r>
          </a:p>
          <a:p>
            <a:pPr>
              <a:lnSpc>
                <a:spcPts val="6140"/>
              </a:lnSpc>
            </a:pPr>
            <a:r>
              <a:rPr lang="en-US" sz="4093">
                <a:solidFill>
                  <a:srgbClr val="FFFFFF"/>
                </a:solidFill>
                <a:latin typeface="HK Grotesk Light"/>
              </a:rPr>
              <a:t>Przez cały dzień pracuje.</a:t>
            </a:r>
          </a:p>
          <a:p>
            <a:pPr>
              <a:lnSpc>
                <a:spcPts val="6140"/>
              </a:lnSpc>
            </a:pPr>
            <a:r>
              <a:rPr lang="en-US" sz="4093">
                <a:solidFill>
                  <a:srgbClr val="FFFFFF"/>
                </a:solidFill>
                <a:latin typeface="HK Grotesk Light"/>
              </a:rPr>
              <a:t>Na plecach nosi ciężary,</a:t>
            </a:r>
          </a:p>
          <a:p>
            <a:pPr>
              <a:lnSpc>
                <a:spcPts val="6140"/>
              </a:lnSpc>
            </a:pPr>
            <a:r>
              <a:rPr lang="en-US" sz="4093">
                <a:solidFill>
                  <a:srgbClr val="FFFFFF"/>
                </a:solidFill>
                <a:latin typeface="HK Grotesk Light"/>
              </a:rPr>
              <a:t>kopiec wielki buduje. (mrówka)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7640" b="2764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83739" y="827210"/>
            <a:ext cx="10844381" cy="843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64"/>
              </a:lnSpc>
            </a:pPr>
            <a:r>
              <a:rPr lang="en-US" sz="4042">
                <a:solidFill>
                  <a:srgbClr val="FFFFFF"/>
                </a:solidFill>
                <a:latin typeface="HK Grotesk Light"/>
              </a:rPr>
              <a:t>Trawa, kwiaty, biedronka- to na pewno...(łąka)</a:t>
            </a:r>
          </a:p>
          <a:p>
            <a:pPr algn="r">
              <a:lnSpc>
                <a:spcPts val="6064"/>
              </a:lnSpc>
            </a:pPr>
            <a:endParaRPr lang="en-US" sz="4042">
              <a:solidFill>
                <a:srgbClr val="FFFFFF"/>
              </a:solidFill>
              <a:latin typeface="HK Grotesk Light"/>
            </a:endParaRPr>
          </a:p>
          <a:p>
            <a:pPr algn="r">
              <a:lnSpc>
                <a:spcPts val="6064"/>
              </a:lnSpc>
            </a:pPr>
            <a:r>
              <a:rPr lang="en-US" sz="4042">
                <a:solidFill>
                  <a:srgbClr val="FFFFFF"/>
                </a:solidFill>
                <a:latin typeface="HK Grotesk Light"/>
              </a:rPr>
              <a:t>Ma żółty środek, białe płatki,</a:t>
            </a:r>
          </a:p>
          <a:p>
            <a:pPr algn="r">
              <a:lnSpc>
                <a:spcPts val="6064"/>
              </a:lnSpc>
            </a:pPr>
            <a:r>
              <a:rPr lang="en-US" sz="4042">
                <a:solidFill>
                  <a:srgbClr val="FFFFFF"/>
                </a:solidFill>
                <a:latin typeface="HK Grotesk Light"/>
              </a:rPr>
              <a:t>łodyga u niej wiotka.</a:t>
            </a:r>
          </a:p>
          <a:p>
            <a:pPr algn="r">
              <a:lnSpc>
                <a:spcPts val="6064"/>
              </a:lnSpc>
            </a:pPr>
            <a:r>
              <a:rPr lang="en-US" sz="4042">
                <a:solidFill>
                  <a:srgbClr val="FFFFFF"/>
                </a:solidFill>
                <a:latin typeface="HK Grotesk Light"/>
              </a:rPr>
              <a:t>Ten łąkowy kwiat to... (stokrotka)</a:t>
            </a:r>
          </a:p>
          <a:p>
            <a:pPr algn="r">
              <a:lnSpc>
                <a:spcPts val="6064"/>
              </a:lnSpc>
            </a:pPr>
            <a:endParaRPr lang="en-US" sz="4042">
              <a:solidFill>
                <a:srgbClr val="FFFFFF"/>
              </a:solidFill>
              <a:latin typeface="HK Grotesk Light"/>
            </a:endParaRPr>
          </a:p>
          <a:p>
            <a:pPr algn="r">
              <a:lnSpc>
                <a:spcPts val="6064"/>
              </a:lnSpc>
            </a:pPr>
            <a:r>
              <a:rPr lang="en-US" sz="4042">
                <a:solidFill>
                  <a:srgbClr val="FFFFFF"/>
                </a:solidFill>
                <a:latin typeface="HK Grotesk Light"/>
              </a:rPr>
              <a:t>Piegowata dama. Po łące chodzi od rana.</a:t>
            </a:r>
          </a:p>
          <a:p>
            <a:pPr algn="r">
              <a:lnSpc>
                <a:spcPts val="6064"/>
              </a:lnSpc>
            </a:pPr>
            <a:r>
              <a:rPr lang="en-US" sz="4042">
                <a:solidFill>
                  <a:srgbClr val="FFFFFF"/>
                </a:solidFill>
                <a:latin typeface="HK Grotesk Light"/>
              </a:rPr>
              <a:t>Wygrzewa się w promykach słonka.</a:t>
            </a:r>
          </a:p>
          <a:p>
            <a:pPr algn="r">
              <a:lnSpc>
                <a:spcPts val="6064"/>
              </a:lnSpc>
            </a:pPr>
            <a:r>
              <a:rPr lang="en-US" sz="4042">
                <a:solidFill>
                  <a:srgbClr val="FFFFFF"/>
                </a:solidFill>
                <a:latin typeface="HK Grotesk Light"/>
              </a:rPr>
              <a:t>To maleńka... (biedronka)</a:t>
            </a:r>
          </a:p>
          <a:p>
            <a:pPr algn="r">
              <a:lnSpc>
                <a:spcPts val="6064"/>
              </a:lnSpc>
            </a:pPr>
            <a:endParaRPr lang="en-US" sz="4042">
              <a:solidFill>
                <a:srgbClr val="FFFFFF"/>
              </a:solidFill>
              <a:latin typeface="HK Grotesk Light"/>
            </a:endParaRPr>
          </a:p>
          <a:p>
            <a:pPr algn="r">
              <a:lnSpc>
                <a:spcPts val="6064"/>
              </a:lnSpc>
            </a:pPr>
            <a:r>
              <a:rPr lang="en-US" sz="4042">
                <a:solidFill>
                  <a:srgbClr val="FFFFFF"/>
                </a:solidFill>
                <a:latin typeface="HK Grotesk Light"/>
              </a:rPr>
              <a:t>Lata, lata koło nosa. Uwaga! To groźna... (osa)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964001" y="0"/>
            <a:ext cx="8047765" cy="11060675"/>
            <a:chOff x="0" y="0"/>
            <a:chExt cx="10730353" cy="1474756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10476981">
              <a:off x="1752402" y="9395101"/>
              <a:ext cx="8764966" cy="495220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2924458">
              <a:off x="16059" y="1815846"/>
              <a:ext cx="6102767" cy="2807273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964001" y="281022"/>
            <a:ext cx="8317355" cy="5595132"/>
            <a:chOff x="0" y="0"/>
            <a:chExt cx="11089807" cy="746017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10528851">
              <a:off x="106785" y="4077019"/>
              <a:ext cx="8590087" cy="304948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271148">
              <a:off x="770060" y="291643"/>
              <a:ext cx="7571646" cy="427798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 t="40602"/>
            <a:stretch>
              <a:fillRect/>
            </a:stretch>
          </p:blipFill>
          <p:spPr>
            <a:xfrm rot="-271148">
              <a:off x="1317603" y="1491402"/>
              <a:ext cx="9617243" cy="431287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 rot="-191796">
            <a:off x="-525082" y="2045165"/>
            <a:ext cx="7822674" cy="2209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7"/>
              </a:lnSpc>
            </a:pPr>
            <a:r>
              <a:rPr lang="en-US" sz="8819">
                <a:solidFill>
                  <a:srgbClr val="6D615D"/>
                </a:solidFill>
                <a:latin typeface="True Typewriter PolygloTT Bold"/>
              </a:rPr>
              <a:t>DOKOŃCZ RYMOWANKI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7640" b="2764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42672" y="-1321963"/>
            <a:ext cx="11386608" cy="5912877"/>
            <a:chOff x="0" y="0"/>
            <a:chExt cx="15182144" cy="788383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10800000">
              <a:off x="9925080" y="4913594"/>
              <a:ext cx="5257064" cy="297024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6837" t="43822" r="6837"/>
            <a:stretch>
              <a:fillRect/>
            </a:stretch>
          </p:blipFill>
          <p:spPr>
            <a:xfrm>
              <a:off x="3544687" y="2024829"/>
              <a:ext cx="10435778" cy="51274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1322130">
              <a:off x="346019" y="1236603"/>
              <a:ext cx="7225066" cy="325128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 rot="-191796">
            <a:off x="1293834" y="925801"/>
            <a:ext cx="6791085" cy="2019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8000">
                <a:solidFill>
                  <a:srgbClr val="6D615D"/>
                </a:solidFill>
                <a:latin typeface="True Typewriter PolygloTT Bold"/>
              </a:rPr>
              <a:t>ROZWIĄŻ ZADANIE MATEMATYCZNE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284968"/>
            <a:ext cx="16230600" cy="251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latin typeface="Open Sans"/>
              </a:rPr>
              <a:t>Na łące rosły 4 stokrotki i 3 maki. Ile kwiatów rosło na łące?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72525" y="218425"/>
            <a:ext cx="9515475" cy="3661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*Wykorzystajcie do liczenia drobne przedmioty.</a:t>
            </a:r>
          </a:p>
          <a:p>
            <a:pPr algn="ctr">
              <a:lnSpc>
                <a:spcPts val="7280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*</a:t>
            </a:r>
            <a:r>
              <a:rPr lang="en-US" sz="5200">
                <a:solidFill>
                  <a:srgbClr val="000000"/>
                </a:solidFill>
                <a:latin typeface="Open Sans"/>
              </a:rPr>
              <a:t>Chętne dzieci mogą ułożyć równanie.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7640" b="2764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42672" y="-1321963"/>
            <a:ext cx="11386608" cy="5912877"/>
            <a:chOff x="0" y="0"/>
            <a:chExt cx="15182144" cy="788383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10800000">
              <a:off x="9925080" y="4913594"/>
              <a:ext cx="5257064" cy="297024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6837" t="43822" r="6837"/>
            <a:stretch>
              <a:fillRect/>
            </a:stretch>
          </p:blipFill>
          <p:spPr>
            <a:xfrm>
              <a:off x="3544687" y="2024829"/>
              <a:ext cx="10435778" cy="51274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1322130">
              <a:off x="346019" y="1236603"/>
              <a:ext cx="7225066" cy="325128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23437" t="33333" r="25520" b="13816"/>
          <a:stretch>
            <a:fillRect/>
          </a:stretch>
        </p:blipFill>
        <p:spPr>
          <a:xfrm>
            <a:off x="8136135" y="3357813"/>
            <a:ext cx="2299454" cy="357137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191796">
            <a:off x="1293834" y="925801"/>
            <a:ext cx="6791085" cy="2019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8000">
                <a:solidFill>
                  <a:srgbClr val="6D615D"/>
                </a:solidFill>
                <a:latin typeface="True Typewriter PolygloTT Bold"/>
              </a:rPr>
              <a:t>ROZWIĄZANIE ZADANIA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23437" t="33333" r="25520" b="13816"/>
          <a:stretch>
            <a:fillRect/>
          </a:stretch>
        </p:blipFill>
        <p:spPr>
          <a:xfrm>
            <a:off x="13277850" y="3373342"/>
            <a:ext cx="2299454" cy="35713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23437" t="33333" r="25520" b="13816"/>
          <a:stretch>
            <a:fillRect/>
          </a:stretch>
        </p:blipFill>
        <p:spPr>
          <a:xfrm>
            <a:off x="10692646" y="3357813"/>
            <a:ext cx="2299454" cy="357137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8700" y="5473354"/>
            <a:ext cx="2363595" cy="23488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32141">
            <a:off x="1073114" y="3134700"/>
            <a:ext cx="2371861" cy="23570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661724" y="5473354"/>
            <a:ext cx="2363595" cy="23488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661724" y="3153139"/>
            <a:ext cx="2334752" cy="232021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648847" y="4260406"/>
            <a:ext cx="970114" cy="2304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95"/>
              </a:lnSpc>
            </a:pPr>
            <a:r>
              <a:rPr lang="en-US" sz="13496">
                <a:solidFill>
                  <a:srgbClr val="000000"/>
                </a:solidFill>
                <a:latin typeface="Open Sans Extra Bold"/>
              </a:rPr>
              <a:t>+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80786" y="7896225"/>
            <a:ext cx="5647237" cy="1943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45"/>
              </a:lnSpc>
            </a:pPr>
            <a:r>
              <a:rPr lang="en-US" sz="11318">
                <a:solidFill>
                  <a:srgbClr val="000000"/>
                </a:solidFill>
                <a:latin typeface="Open Sans Extra Bold"/>
              </a:rPr>
              <a:t>4 + 3 = 7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7640" b="2764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531263"/>
            <a:ext cx="10726530" cy="5726275"/>
            <a:chOff x="0" y="0"/>
            <a:chExt cx="14302040" cy="763503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604753" y="0"/>
              <a:ext cx="10697288" cy="379753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0800000">
              <a:off x="0" y="2307639"/>
              <a:ext cx="9429017" cy="532739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t="40602"/>
            <a:stretch>
              <a:fillRect/>
            </a:stretch>
          </p:blipFill>
          <p:spPr>
            <a:xfrm>
              <a:off x="979635" y="858113"/>
              <a:ext cx="11976412" cy="5370849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 rot="-193964">
            <a:off x="705283" y="986841"/>
            <a:ext cx="8086642" cy="2204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8800">
                <a:solidFill>
                  <a:srgbClr val="6D615D"/>
                </a:solidFill>
                <a:latin typeface="True Typewriter PolygloTT Bold"/>
              </a:rPr>
              <a:t>ROZWIĄŻ ZADANIE MATEMATYCZNE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373449" y="-982418"/>
            <a:ext cx="6002132" cy="7009586"/>
            <a:chOff x="0" y="0"/>
            <a:chExt cx="8002842" cy="934611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776996">
              <a:off x="4048122" y="404294"/>
              <a:ext cx="3806913" cy="175118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776996">
              <a:off x="121263" y="7577737"/>
              <a:ext cx="3123237" cy="1436689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8772525" y="218425"/>
            <a:ext cx="9515475" cy="3661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*Wykorzystajcie do liczenia drobne przedmioty.</a:t>
            </a:r>
          </a:p>
          <a:p>
            <a:pPr algn="ctr">
              <a:lnSpc>
                <a:spcPts val="7280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*</a:t>
            </a:r>
            <a:r>
              <a:rPr lang="en-US" sz="5200">
                <a:solidFill>
                  <a:srgbClr val="000000"/>
                </a:solidFill>
                <a:latin typeface="Open Sans"/>
              </a:rPr>
              <a:t>Chętne dzieci mogą ułożyć równanie.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903342"/>
            <a:ext cx="16230600" cy="223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000000"/>
                </a:solidFill>
                <a:latin typeface="Open Sans"/>
              </a:rPr>
              <a:t>Na łące fruwało 6 motyli. 3 z nich odleciały. Ile zostało motyli na łące?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7640" b="2764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01050" y="-649189"/>
            <a:ext cx="10726530" cy="5726275"/>
            <a:chOff x="0" y="0"/>
            <a:chExt cx="14302040" cy="763503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604753" y="0"/>
              <a:ext cx="10697288" cy="379753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0800000">
              <a:off x="0" y="2307639"/>
              <a:ext cx="9429017" cy="532739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t="40602"/>
            <a:stretch>
              <a:fillRect/>
            </a:stretch>
          </p:blipFill>
          <p:spPr>
            <a:xfrm>
              <a:off x="979635" y="858113"/>
              <a:ext cx="11976412" cy="53708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0373449" y="-982418"/>
            <a:ext cx="6002132" cy="7009586"/>
            <a:chOff x="0" y="0"/>
            <a:chExt cx="8002842" cy="934611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776996">
              <a:off x="4048122" y="404294"/>
              <a:ext cx="3806913" cy="175118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776996">
              <a:off x="121263" y="7577737"/>
              <a:ext cx="3123237" cy="143668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1803" y="5501104"/>
            <a:ext cx="3479654" cy="218816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193964">
            <a:off x="9981815" y="615366"/>
            <a:ext cx="8086642" cy="2204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8800">
                <a:solidFill>
                  <a:srgbClr val="6D615D"/>
                </a:solidFill>
                <a:latin typeface="True Typewriter PolygloTT Bold"/>
              </a:rPr>
              <a:t>ROZWIĄZANIE ZADANIA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178508" y="3045704"/>
            <a:ext cx="3479654" cy="21881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441679" y="3045704"/>
            <a:ext cx="3479654" cy="21881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98854" y="5501104"/>
            <a:ext cx="3479654" cy="218816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401050" y="5501104"/>
            <a:ext cx="3479654" cy="21881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1803" y="3045704"/>
            <a:ext cx="3479654" cy="2188167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640189" y="2122325"/>
            <a:ext cx="9082635" cy="3592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24"/>
              </a:lnSpc>
            </a:pPr>
            <a:r>
              <a:rPr lang="en-US" sz="20945">
                <a:solidFill>
                  <a:srgbClr val="F5F8FA"/>
                </a:solidFill>
                <a:latin typeface="Open Sans Extra Bold"/>
              </a:rPr>
              <a:t>/    /    /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57400" y="7365421"/>
            <a:ext cx="8665423" cy="2826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59"/>
              </a:lnSpc>
            </a:pPr>
            <a:r>
              <a:rPr lang="en-US" sz="16828" dirty="0">
                <a:solidFill>
                  <a:srgbClr val="000000"/>
                </a:solidFill>
                <a:latin typeface="Open Sans Extra Bold"/>
              </a:rPr>
              <a:t>6 - 3 =</a:t>
            </a:r>
            <a:r>
              <a:rPr lang="pl-PL" sz="16828" dirty="0">
                <a:solidFill>
                  <a:srgbClr val="000000"/>
                </a:solidFill>
                <a:latin typeface="Open Sans Extra Bold"/>
              </a:rPr>
              <a:t> 3</a:t>
            </a:r>
            <a:r>
              <a:rPr lang="en-US" sz="16828" dirty="0">
                <a:solidFill>
                  <a:srgbClr val="000000"/>
                </a:solidFill>
                <a:latin typeface="Open Sans Extra Bold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7640" b="2764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4710" r="15432" b="4710"/>
          <a:stretch>
            <a:fillRect/>
          </a:stretch>
        </p:blipFill>
        <p:spPr>
          <a:xfrm rot="305986">
            <a:off x="8920416" y="-625414"/>
            <a:ext cx="8835456" cy="1190373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110216" y="-2967189"/>
            <a:ext cx="11162991" cy="7103974"/>
            <a:chOff x="0" y="0"/>
            <a:chExt cx="14883989" cy="947196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5400000">
              <a:off x="10271198" y="3375272"/>
              <a:ext cx="5894940" cy="333064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l="13895" t="43822" r="13895"/>
            <a:stretch>
              <a:fillRect/>
            </a:stretch>
          </p:blipFill>
          <p:spPr>
            <a:xfrm>
              <a:off x="2504624" y="1712526"/>
              <a:ext cx="11045378" cy="648787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-1322130">
              <a:off x="253172" y="904786"/>
              <a:ext cx="5286364" cy="23788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713832">
              <a:off x="11279450" y="7531311"/>
              <a:ext cx="3477017" cy="1599428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209001">
            <a:off x="16032641" y="1025750"/>
            <a:ext cx="4193527" cy="15096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2986620">
            <a:off x="16312208" y="67802"/>
            <a:ext cx="2738467" cy="11364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23017" y="3932023"/>
            <a:ext cx="2860943" cy="23404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183961" y="3766966"/>
            <a:ext cx="3278642" cy="239042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78706" y="842884"/>
            <a:ext cx="6791085" cy="2204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8800">
                <a:solidFill>
                  <a:srgbClr val="6D615D"/>
                </a:solidFill>
                <a:latin typeface="True Typewriter PolygloTT Bold"/>
              </a:rPr>
              <a:t>CO BĘDZIE NASTĘPNE?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391992" y="3709438"/>
            <a:ext cx="3357545" cy="244795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749537" y="3932023"/>
            <a:ext cx="2820216" cy="23071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569753" y="3709438"/>
            <a:ext cx="3357545" cy="244795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645503" y="2876016"/>
            <a:ext cx="2483901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7640" b="2764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4710" r="15432" b="4710"/>
          <a:stretch>
            <a:fillRect/>
          </a:stretch>
        </p:blipFill>
        <p:spPr>
          <a:xfrm rot="305986">
            <a:off x="8920416" y="-625414"/>
            <a:ext cx="8835456" cy="1190373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110216" y="-2967189"/>
            <a:ext cx="11162991" cy="7103974"/>
            <a:chOff x="0" y="0"/>
            <a:chExt cx="14883989" cy="947196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5400000">
              <a:off x="10271198" y="3375272"/>
              <a:ext cx="5894940" cy="333064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l="13895" t="43822" r="13895"/>
            <a:stretch>
              <a:fillRect/>
            </a:stretch>
          </p:blipFill>
          <p:spPr>
            <a:xfrm>
              <a:off x="2504624" y="1712526"/>
              <a:ext cx="11045378" cy="648787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-1322130">
              <a:off x="253172" y="904786"/>
              <a:ext cx="5286364" cy="23788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713832">
              <a:off x="11279450" y="7531311"/>
              <a:ext cx="3477017" cy="1599428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209001">
            <a:off x="16032641" y="1025750"/>
            <a:ext cx="4193527" cy="15096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2986620">
            <a:off x="16312208" y="67802"/>
            <a:ext cx="2738467" cy="11364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3898705"/>
            <a:ext cx="2860943" cy="23404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860943" y="3709438"/>
            <a:ext cx="3278642" cy="23904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139585" y="3651910"/>
            <a:ext cx="3357545" cy="244795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320912" y="3850285"/>
            <a:ext cx="2820216" cy="23071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012939" y="3651910"/>
            <a:ext cx="3357545" cy="24479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160553" y="3651910"/>
            <a:ext cx="3357545" cy="244795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868566" y="3378209"/>
            <a:ext cx="3941520" cy="305288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878706" y="842884"/>
            <a:ext cx="6791085" cy="2204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8800">
                <a:solidFill>
                  <a:srgbClr val="6D615D"/>
                </a:solidFill>
                <a:latin typeface="True Typewriter PolygloTT Bold"/>
              </a:rPr>
              <a:t>CO BĘDZIE NASTĘPNE?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274</Words>
  <Application>Microsoft Office PowerPoint</Application>
  <PresentationFormat>Niestandardowy</PresentationFormat>
  <Paragraphs>53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21" baseType="lpstr">
      <vt:lpstr>HK Grotesk Light</vt:lpstr>
      <vt:lpstr>Arial</vt:lpstr>
      <vt:lpstr>Open Sans Light</vt:lpstr>
      <vt:lpstr>True Typewriter PolygloTT</vt:lpstr>
      <vt:lpstr>Open Sans Extra Bold</vt:lpstr>
      <vt:lpstr>True Typewriter PolygloTT Bold</vt:lpstr>
      <vt:lpstr>Calibri</vt:lpstr>
      <vt:lpstr>Open Sans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ŁĄKA W MAJU</dc:title>
  <dc:creator>Rafal</dc:creator>
  <cp:lastModifiedBy>Rafal</cp:lastModifiedBy>
  <cp:revision>3</cp:revision>
  <dcterms:created xsi:type="dcterms:W3CDTF">2006-08-16T00:00:00Z</dcterms:created>
  <dcterms:modified xsi:type="dcterms:W3CDTF">2020-05-05T23:25:00Z</dcterms:modified>
  <dc:identifier>DAD7bMmL3Jo</dc:identifier>
</cp:coreProperties>
</file>